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  <p:sldId id="269" r:id="rId3"/>
    <p:sldId id="270" r:id="rId4"/>
    <p:sldId id="271" r:id="rId5"/>
    <p:sldId id="273" r:id="rId6"/>
    <p:sldId id="274" r:id="rId7"/>
    <p:sldId id="275" r:id="rId8"/>
    <p:sldId id="272" r:id="rId9"/>
    <p:sldId id="276" r:id="rId10"/>
    <p:sldId id="277" r:id="rId11"/>
  </p:sldIdLst>
  <p:sldSz cx="9144000" cy="6858000" type="screen4x3"/>
  <p:notesSz cx="6858000" cy="9144000"/>
  <p:defaultTextStyle>
    <a:defPPr>
      <a:defRPr lang="en-US"/>
    </a:defPPr>
    <a:lvl1pPr marL="0" algn="l" defTabSz="4569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78" algn="l" defTabSz="4569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954" algn="l" defTabSz="4569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930" algn="l" defTabSz="4569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907" algn="l" defTabSz="4569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884" algn="l" defTabSz="4569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861" algn="l" defTabSz="4569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838" algn="l" defTabSz="4569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814" algn="l" defTabSz="4569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9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9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9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9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8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8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83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8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78" indent="0">
              <a:buNone/>
              <a:defRPr sz="2000" b="1"/>
            </a:lvl2pPr>
            <a:lvl3pPr marL="913954" indent="0">
              <a:buNone/>
              <a:defRPr sz="1800" b="1"/>
            </a:lvl3pPr>
            <a:lvl4pPr marL="1370930" indent="0">
              <a:buNone/>
              <a:defRPr sz="1600" b="1"/>
            </a:lvl4pPr>
            <a:lvl5pPr marL="1827907" indent="0">
              <a:buNone/>
              <a:defRPr sz="1600" b="1"/>
            </a:lvl5pPr>
            <a:lvl6pPr marL="2284884" indent="0">
              <a:buNone/>
              <a:defRPr sz="1600" b="1"/>
            </a:lvl6pPr>
            <a:lvl7pPr marL="2741861" indent="0">
              <a:buNone/>
              <a:defRPr sz="1600" b="1"/>
            </a:lvl7pPr>
            <a:lvl8pPr marL="3198838" indent="0">
              <a:buNone/>
              <a:defRPr sz="1600" b="1"/>
            </a:lvl8pPr>
            <a:lvl9pPr marL="365581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78" indent="0">
              <a:buNone/>
              <a:defRPr sz="2000" b="1"/>
            </a:lvl2pPr>
            <a:lvl3pPr marL="913954" indent="0">
              <a:buNone/>
              <a:defRPr sz="1800" b="1"/>
            </a:lvl3pPr>
            <a:lvl4pPr marL="1370930" indent="0">
              <a:buNone/>
              <a:defRPr sz="1600" b="1"/>
            </a:lvl4pPr>
            <a:lvl5pPr marL="1827907" indent="0">
              <a:buNone/>
              <a:defRPr sz="1600" b="1"/>
            </a:lvl5pPr>
            <a:lvl6pPr marL="2284884" indent="0">
              <a:buNone/>
              <a:defRPr sz="1600" b="1"/>
            </a:lvl6pPr>
            <a:lvl7pPr marL="2741861" indent="0">
              <a:buNone/>
              <a:defRPr sz="1600" b="1"/>
            </a:lvl7pPr>
            <a:lvl8pPr marL="3198838" indent="0">
              <a:buNone/>
              <a:defRPr sz="1600" b="1"/>
            </a:lvl8pPr>
            <a:lvl9pPr marL="365581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978" indent="0">
              <a:buNone/>
              <a:defRPr sz="1200"/>
            </a:lvl2pPr>
            <a:lvl3pPr marL="913954" indent="0">
              <a:buNone/>
              <a:defRPr sz="1000"/>
            </a:lvl3pPr>
            <a:lvl4pPr marL="1370930" indent="0">
              <a:buNone/>
              <a:defRPr sz="900"/>
            </a:lvl4pPr>
            <a:lvl5pPr marL="1827907" indent="0">
              <a:buNone/>
              <a:defRPr sz="900"/>
            </a:lvl5pPr>
            <a:lvl6pPr marL="2284884" indent="0">
              <a:buNone/>
              <a:defRPr sz="900"/>
            </a:lvl6pPr>
            <a:lvl7pPr marL="2741861" indent="0">
              <a:buNone/>
              <a:defRPr sz="900"/>
            </a:lvl7pPr>
            <a:lvl8pPr marL="3198838" indent="0">
              <a:buNone/>
              <a:defRPr sz="900"/>
            </a:lvl8pPr>
            <a:lvl9pPr marL="365581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978" indent="0">
              <a:buNone/>
              <a:defRPr sz="2800"/>
            </a:lvl2pPr>
            <a:lvl3pPr marL="913954" indent="0">
              <a:buNone/>
              <a:defRPr sz="2400"/>
            </a:lvl3pPr>
            <a:lvl4pPr marL="1370930" indent="0">
              <a:buNone/>
              <a:defRPr sz="2000"/>
            </a:lvl4pPr>
            <a:lvl5pPr marL="1827907" indent="0">
              <a:buNone/>
              <a:defRPr sz="2000"/>
            </a:lvl5pPr>
            <a:lvl6pPr marL="2284884" indent="0">
              <a:buNone/>
              <a:defRPr sz="2000"/>
            </a:lvl6pPr>
            <a:lvl7pPr marL="2741861" indent="0">
              <a:buNone/>
              <a:defRPr sz="2000"/>
            </a:lvl7pPr>
            <a:lvl8pPr marL="3198838" indent="0">
              <a:buNone/>
              <a:defRPr sz="2000"/>
            </a:lvl8pPr>
            <a:lvl9pPr marL="3655814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978" indent="0">
              <a:buNone/>
              <a:defRPr sz="1200"/>
            </a:lvl2pPr>
            <a:lvl3pPr marL="913954" indent="0">
              <a:buNone/>
              <a:defRPr sz="1000"/>
            </a:lvl3pPr>
            <a:lvl4pPr marL="1370930" indent="0">
              <a:buNone/>
              <a:defRPr sz="900"/>
            </a:lvl4pPr>
            <a:lvl5pPr marL="1827907" indent="0">
              <a:buNone/>
              <a:defRPr sz="900"/>
            </a:lvl5pPr>
            <a:lvl6pPr marL="2284884" indent="0">
              <a:buNone/>
              <a:defRPr sz="900"/>
            </a:lvl6pPr>
            <a:lvl7pPr marL="2741861" indent="0">
              <a:buNone/>
              <a:defRPr sz="900"/>
            </a:lvl7pPr>
            <a:lvl8pPr marL="3198838" indent="0">
              <a:buNone/>
              <a:defRPr sz="900"/>
            </a:lvl8pPr>
            <a:lvl9pPr marL="365581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396" tIns="45698" rIns="91396" bIns="4569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396" tIns="45698" rIns="91396" bIns="4569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396" tIns="45698" rIns="91396" bIns="4569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396" tIns="45698" rIns="91396" bIns="4569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396" tIns="45698" rIns="91396" bIns="4569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697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32" indent="-342732" algn="l" defTabSz="456978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588" indent="-285610" algn="l" defTabSz="456978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442" indent="-228488" algn="l" defTabSz="456978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419" indent="-228488" algn="l" defTabSz="456978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396" indent="-228488" algn="l" defTabSz="456978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373" indent="-228488" algn="l" defTabSz="45697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349" indent="-228488" algn="l" defTabSz="45697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326" indent="-228488" algn="l" defTabSz="45697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304" indent="-228488" algn="l" defTabSz="45697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69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78" algn="l" defTabSz="4569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54" algn="l" defTabSz="4569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30" algn="l" defTabSz="4569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907" algn="l" defTabSz="4569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884" algn="l" defTabSz="4569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861" algn="l" defTabSz="4569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838" algn="l" defTabSz="4569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814" algn="l" defTabSz="4569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xmlns="" id="{D7351517-7D71-4B46-8BA5-95986FA7D74A}"/>
              </a:ext>
            </a:extLst>
          </p:cNvPr>
          <p:cNvSpPr/>
          <p:nvPr/>
        </p:nvSpPr>
        <p:spPr>
          <a:xfrm>
            <a:off x="0" y="0"/>
            <a:ext cx="9235610" cy="6858000"/>
          </a:xfrm>
          <a:prstGeom prst="rect">
            <a:avLst/>
          </a:prstGeom>
          <a:solidFill>
            <a:srgbClr val="D7EBFF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46570" tIns="23285" rIns="46570" bIns="23285" rtlCol="0" anchor="ctr"/>
          <a:lstStyle/>
          <a:p>
            <a:pPr algn="ctr"/>
            <a:endParaRPr lang="uk-UA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4"/>
          <p:cNvSpPr/>
          <p:nvPr/>
        </p:nvSpPr>
        <p:spPr>
          <a:xfrm>
            <a:off x="0" y="6248401"/>
            <a:ext cx="9235610" cy="609600"/>
          </a:xfrm>
          <a:custGeom>
            <a:avLst/>
            <a:gdLst/>
            <a:ahLst/>
            <a:cxnLst/>
            <a:rect l="l" t="t" r="r" b="b"/>
            <a:pathLst>
              <a:path w="20104100" h="1026159">
                <a:moveTo>
                  <a:pt x="0" y="0"/>
                </a:moveTo>
                <a:lnTo>
                  <a:pt x="20104099" y="0"/>
                </a:lnTo>
                <a:lnTo>
                  <a:pt x="20104099" y="1026146"/>
                </a:lnTo>
                <a:lnTo>
                  <a:pt x="0" y="1026146"/>
                </a:lnTo>
                <a:lnTo>
                  <a:pt x="0" y="0"/>
                </a:lnTo>
                <a:close/>
              </a:path>
            </a:pathLst>
          </a:custGeom>
          <a:solidFill>
            <a:srgbClr val="162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4">
            <a:extLst>
              <a:ext uri="{FF2B5EF4-FFF2-40B4-BE49-F238E27FC236}">
                <a16:creationId xmlns="" xmlns:a16="http://schemas.microsoft.com/office/drawing/2014/main" id="{9DA8E52B-5622-44E5-8676-25541F1EE0CF}"/>
              </a:ext>
            </a:extLst>
          </p:cNvPr>
          <p:cNvSpPr/>
          <p:nvPr/>
        </p:nvSpPr>
        <p:spPr>
          <a:xfrm>
            <a:off x="5604387" y="5574890"/>
            <a:ext cx="3631223" cy="973526"/>
          </a:xfrm>
          <a:custGeom>
            <a:avLst/>
            <a:gdLst/>
            <a:ahLst/>
            <a:cxnLst/>
            <a:rect l="l" t="t" r="r" b="b"/>
            <a:pathLst>
              <a:path w="8502650" h="2094229">
                <a:moveTo>
                  <a:pt x="8502643" y="0"/>
                </a:moveTo>
                <a:lnTo>
                  <a:pt x="832280" y="0"/>
                </a:lnTo>
                <a:lnTo>
                  <a:pt x="780482" y="8197"/>
                </a:lnTo>
                <a:lnTo>
                  <a:pt x="734737" y="31324"/>
                </a:lnTo>
                <a:lnTo>
                  <a:pt x="698111" y="67186"/>
                </a:lnTo>
                <a:lnTo>
                  <a:pt x="673670" y="113585"/>
                </a:lnTo>
                <a:lnTo>
                  <a:pt x="0" y="2094177"/>
                </a:lnTo>
                <a:lnTo>
                  <a:pt x="8502643" y="2094177"/>
                </a:lnTo>
                <a:lnTo>
                  <a:pt x="8502643" y="0"/>
                </a:lnTo>
                <a:close/>
              </a:path>
            </a:pathLst>
          </a:custGeom>
          <a:solidFill>
            <a:srgbClr val="162034"/>
          </a:solidFill>
        </p:spPr>
        <p:txBody>
          <a:bodyPr wrap="square" lIns="0" tIns="0" rIns="0" bIns="0" rtlCol="0"/>
          <a:lstStyle/>
          <a:p>
            <a:pPr algn="ctr"/>
            <a:endParaRPr lang="uk-UA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tabLst>
                <a:tab pos="3052763" algn="l"/>
                <a:tab pos="3230563" algn="l"/>
              </a:tabLst>
            </a:pPr>
            <a:endPara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19238">
              <a:tabLst>
                <a:tab pos="3052763" algn="l"/>
                <a:tab pos="3230563" algn="l"/>
              </a:tabLst>
            </a:pPr>
            <a:r>
              <a:rPr lang="uk-UA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Державна </a:t>
            </a: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установа </a:t>
            </a:r>
          </a:p>
          <a:p>
            <a:pPr marL="1519238">
              <a:tabLst>
                <a:tab pos="3052763" algn="l"/>
                <a:tab pos="3230563" algn="l"/>
              </a:tabLst>
            </a:pP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«Центр </a:t>
            </a:r>
            <a:r>
              <a:rPr lang="uk-UA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пробації</a:t>
            </a: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88900" algn="r">
              <a:tabLst>
                <a:tab pos="3052763" algn="l"/>
                <a:tab pos="3230563" algn="l"/>
              </a:tabLst>
            </a:pPr>
            <a:endPara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Picture 2" descr="https://www.probation.gov.ua/storage/app/resources/resize/1920_1080_0_0_auto/img_be914ff9cc811e2df786b888233d0302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01" t="18852" r="31736" b="16309"/>
          <a:stretch/>
        </p:blipFill>
        <p:spPr bwMode="auto">
          <a:xfrm>
            <a:off x="6123710" y="5754081"/>
            <a:ext cx="761997" cy="735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itle 1"/>
          <p:cNvSpPr txBox="1">
            <a:spLocks/>
          </p:cNvSpPr>
          <p:nvPr/>
        </p:nvSpPr>
        <p:spPr>
          <a:xfrm>
            <a:off x="459203" y="1445342"/>
            <a:ext cx="8229600" cy="14645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6978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ГЕНДЕРНИЙ АУДИТ 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апараті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установи «Центр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пробації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205360" y="3233921"/>
            <a:ext cx="8733279" cy="3009118"/>
          </a:xfrm>
          <a:prstGeom prst="rect">
            <a:avLst/>
          </a:prstGeom>
        </p:spPr>
        <p:txBody>
          <a:bodyPr>
            <a:normAutofit/>
          </a:bodyPr>
          <a:lstStyle>
            <a:lvl1pPr marL="342732" indent="-342732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588" indent="-285610" algn="l" defTabSz="456978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442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419" indent="-228488" algn="l" defTabSz="456978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396" indent="-228488" algn="l" defTabSz="456978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373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349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326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304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гендерного аудиту</a:t>
            </a:r>
          </a:p>
          <a:p>
            <a:pPr marL="0" indent="0" algn="ctr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2026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25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xmlns="" id="{D7351517-7D71-4B46-8BA5-95986FA7D74A}"/>
              </a:ext>
            </a:extLst>
          </p:cNvPr>
          <p:cNvSpPr/>
          <p:nvPr/>
        </p:nvSpPr>
        <p:spPr>
          <a:xfrm>
            <a:off x="0" y="0"/>
            <a:ext cx="9235610" cy="6872748"/>
          </a:xfrm>
          <a:prstGeom prst="rect">
            <a:avLst/>
          </a:prstGeom>
          <a:solidFill>
            <a:srgbClr val="D7EBFF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46570" tIns="23285" rIns="46570" bIns="23285" rtlCol="0" anchor="ctr"/>
          <a:lstStyle/>
          <a:p>
            <a:pPr algn="ctr"/>
            <a:endParaRPr lang="uk-UA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4"/>
          <p:cNvSpPr/>
          <p:nvPr/>
        </p:nvSpPr>
        <p:spPr>
          <a:xfrm>
            <a:off x="0" y="6248401"/>
            <a:ext cx="9235610" cy="609600"/>
          </a:xfrm>
          <a:custGeom>
            <a:avLst/>
            <a:gdLst/>
            <a:ahLst/>
            <a:cxnLst/>
            <a:rect l="l" t="t" r="r" b="b"/>
            <a:pathLst>
              <a:path w="20104100" h="1026159">
                <a:moveTo>
                  <a:pt x="0" y="0"/>
                </a:moveTo>
                <a:lnTo>
                  <a:pt x="20104099" y="0"/>
                </a:lnTo>
                <a:lnTo>
                  <a:pt x="20104099" y="1026146"/>
                </a:lnTo>
                <a:lnTo>
                  <a:pt x="0" y="1026146"/>
                </a:lnTo>
                <a:lnTo>
                  <a:pt x="0" y="0"/>
                </a:lnTo>
                <a:close/>
              </a:path>
            </a:pathLst>
          </a:custGeom>
          <a:solidFill>
            <a:srgbClr val="162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4">
            <a:extLst>
              <a:ext uri="{FF2B5EF4-FFF2-40B4-BE49-F238E27FC236}">
                <a16:creationId xmlns="" xmlns:a16="http://schemas.microsoft.com/office/drawing/2014/main" id="{9DA8E52B-5622-44E5-8676-25541F1EE0CF}"/>
              </a:ext>
            </a:extLst>
          </p:cNvPr>
          <p:cNvSpPr/>
          <p:nvPr/>
        </p:nvSpPr>
        <p:spPr>
          <a:xfrm>
            <a:off x="5604387" y="5574890"/>
            <a:ext cx="3631223" cy="973526"/>
          </a:xfrm>
          <a:custGeom>
            <a:avLst/>
            <a:gdLst/>
            <a:ahLst/>
            <a:cxnLst/>
            <a:rect l="l" t="t" r="r" b="b"/>
            <a:pathLst>
              <a:path w="8502650" h="2094229">
                <a:moveTo>
                  <a:pt x="8502643" y="0"/>
                </a:moveTo>
                <a:lnTo>
                  <a:pt x="832280" y="0"/>
                </a:lnTo>
                <a:lnTo>
                  <a:pt x="780482" y="8197"/>
                </a:lnTo>
                <a:lnTo>
                  <a:pt x="734737" y="31324"/>
                </a:lnTo>
                <a:lnTo>
                  <a:pt x="698111" y="67186"/>
                </a:lnTo>
                <a:lnTo>
                  <a:pt x="673670" y="113585"/>
                </a:lnTo>
                <a:lnTo>
                  <a:pt x="0" y="2094177"/>
                </a:lnTo>
                <a:lnTo>
                  <a:pt x="8502643" y="2094177"/>
                </a:lnTo>
                <a:lnTo>
                  <a:pt x="8502643" y="0"/>
                </a:lnTo>
                <a:close/>
              </a:path>
            </a:pathLst>
          </a:custGeom>
          <a:solidFill>
            <a:srgbClr val="162034"/>
          </a:solidFill>
        </p:spPr>
        <p:txBody>
          <a:bodyPr wrap="square" lIns="0" tIns="0" rIns="0" bIns="0" rtlCol="0"/>
          <a:lstStyle/>
          <a:p>
            <a:pPr algn="ctr"/>
            <a:endParaRPr lang="uk-UA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tabLst>
                <a:tab pos="3052763" algn="l"/>
                <a:tab pos="3230563" algn="l"/>
              </a:tabLst>
            </a:pPr>
            <a:endPara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19238">
              <a:tabLst>
                <a:tab pos="3052763" algn="l"/>
                <a:tab pos="3230563" algn="l"/>
              </a:tabLst>
            </a:pPr>
            <a:r>
              <a:rPr lang="uk-UA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Державна </a:t>
            </a: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установа </a:t>
            </a:r>
          </a:p>
          <a:p>
            <a:pPr marL="1519238">
              <a:tabLst>
                <a:tab pos="3052763" algn="l"/>
                <a:tab pos="3230563" algn="l"/>
              </a:tabLst>
            </a:pP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«Центр </a:t>
            </a:r>
            <a:r>
              <a:rPr lang="uk-UA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пробації</a:t>
            </a: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88900" algn="r">
              <a:tabLst>
                <a:tab pos="3052763" algn="l"/>
                <a:tab pos="3230563" algn="l"/>
              </a:tabLst>
            </a:pPr>
            <a:endPara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Picture 2" descr="https://www.probation.gov.ua/storage/app/resources/resize/1920_1080_0_0_auto/img_be914ff9cc811e2df786b888233d0302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01" t="18852" r="31736" b="16309"/>
          <a:stretch/>
        </p:blipFill>
        <p:spPr bwMode="auto">
          <a:xfrm>
            <a:off x="6123710" y="5754081"/>
            <a:ext cx="761997" cy="735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6978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Очікувальні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результати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811159" y="1417638"/>
            <a:ext cx="7875639" cy="4567086"/>
          </a:xfrm>
          <a:prstGeom prst="rect">
            <a:avLst/>
          </a:prstGeom>
        </p:spPr>
        <p:txBody>
          <a:bodyPr/>
          <a:lstStyle>
            <a:lvl1pPr marL="342732" indent="-342732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588" indent="-285610" algn="l" defTabSz="456978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442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419" indent="-228488" algn="l" defTabSz="456978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396" indent="-228488" algn="l" defTabSz="456978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373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349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326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304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§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інституційної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спроможності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установи</a:t>
            </a:r>
          </a:p>
          <a:p>
            <a:pPr marL="0" indent="0">
              <a:buNone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Посилення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прозорості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кадрових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організаційної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рівності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Центру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пробації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24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xmlns="" id="{D7351517-7D71-4B46-8BA5-95986FA7D74A}"/>
              </a:ext>
            </a:extLst>
          </p:cNvPr>
          <p:cNvSpPr/>
          <p:nvPr/>
        </p:nvSpPr>
        <p:spPr>
          <a:xfrm>
            <a:off x="0" y="0"/>
            <a:ext cx="9235610" cy="6872748"/>
          </a:xfrm>
          <a:prstGeom prst="rect">
            <a:avLst/>
          </a:prstGeom>
          <a:solidFill>
            <a:srgbClr val="D7EBFF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46570" tIns="23285" rIns="46570" bIns="23285" rtlCol="0" anchor="ctr"/>
          <a:lstStyle/>
          <a:p>
            <a:pPr algn="ctr"/>
            <a:endParaRPr lang="uk-UA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4"/>
          <p:cNvSpPr/>
          <p:nvPr/>
        </p:nvSpPr>
        <p:spPr>
          <a:xfrm>
            <a:off x="0" y="6248401"/>
            <a:ext cx="9235610" cy="609600"/>
          </a:xfrm>
          <a:custGeom>
            <a:avLst/>
            <a:gdLst/>
            <a:ahLst/>
            <a:cxnLst/>
            <a:rect l="l" t="t" r="r" b="b"/>
            <a:pathLst>
              <a:path w="20104100" h="1026159">
                <a:moveTo>
                  <a:pt x="0" y="0"/>
                </a:moveTo>
                <a:lnTo>
                  <a:pt x="20104099" y="0"/>
                </a:lnTo>
                <a:lnTo>
                  <a:pt x="20104099" y="1026146"/>
                </a:lnTo>
                <a:lnTo>
                  <a:pt x="0" y="1026146"/>
                </a:lnTo>
                <a:lnTo>
                  <a:pt x="0" y="0"/>
                </a:lnTo>
                <a:close/>
              </a:path>
            </a:pathLst>
          </a:custGeom>
          <a:solidFill>
            <a:srgbClr val="162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4">
            <a:extLst>
              <a:ext uri="{FF2B5EF4-FFF2-40B4-BE49-F238E27FC236}">
                <a16:creationId xmlns="" xmlns:a16="http://schemas.microsoft.com/office/drawing/2014/main" id="{9DA8E52B-5622-44E5-8676-25541F1EE0CF}"/>
              </a:ext>
            </a:extLst>
          </p:cNvPr>
          <p:cNvSpPr/>
          <p:nvPr/>
        </p:nvSpPr>
        <p:spPr>
          <a:xfrm>
            <a:off x="5604387" y="5574890"/>
            <a:ext cx="3631223" cy="973526"/>
          </a:xfrm>
          <a:custGeom>
            <a:avLst/>
            <a:gdLst/>
            <a:ahLst/>
            <a:cxnLst/>
            <a:rect l="l" t="t" r="r" b="b"/>
            <a:pathLst>
              <a:path w="8502650" h="2094229">
                <a:moveTo>
                  <a:pt x="8502643" y="0"/>
                </a:moveTo>
                <a:lnTo>
                  <a:pt x="832280" y="0"/>
                </a:lnTo>
                <a:lnTo>
                  <a:pt x="780482" y="8197"/>
                </a:lnTo>
                <a:lnTo>
                  <a:pt x="734737" y="31324"/>
                </a:lnTo>
                <a:lnTo>
                  <a:pt x="698111" y="67186"/>
                </a:lnTo>
                <a:lnTo>
                  <a:pt x="673670" y="113585"/>
                </a:lnTo>
                <a:lnTo>
                  <a:pt x="0" y="2094177"/>
                </a:lnTo>
                <a:lnTo>
                  <a:pt x="8502643" y="2094177"/>
                </a:lnTo>
                <a:lnTo>
                  <a:pt x="8502643" y="0"/>
                </a:lnTo>
                <a:close/>
              </a:path>
            </a:pathLst>
          </a:custGeom>
          <a:solidFill>
            <a:srgbClr val="162034"/>
          </a:solidFill>
        </p:spPr>
        <p:txBody>
          <a:bodyPr wrap="square" lIns="0" tIns="0" rIns="0" bIns="0" rtlCol="0"/>
          <a:lstStyle/>
          <a:p>
            <a:pPr algn="ctr"/>
            <a:endParaRPr lang="uk-UA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tabLst>
                <a:tab pos="3052763" algn="l"/>
                <a:tab pos="3230563" algn="l"/>
              </a:tabLst>
            </a:pPr>
            <a:endPara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19238">
              <a:tabLst>
                <a:tab pos="3052763" algn="l"/>
                <a:tab pos="3230563" algn="l"/>
              </a:tabLst>
            </a:pPr>
            <a:r>
              <a:rPr lang="uk-UA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Державна </a:t>
            </a: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установа </a:t>
            </a:r>
          </a:p>
          <a:p>
            <a:pPr marL="1519238">
              <a:tabLst>
                <a:tab pos="3052763" algn="l"/>
                <a:tab pos="3230563" algn="l"/>
              </a:tabLst>
            </a:pP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«Центр </a:t>
            </a:r>
            <a:r>
              <a:rPr lang="uk-UA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пробації</a:t>
            </a: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88900" algn="r">
              <a:tabLst>
                <a:tab pos="3052763" algn="l"/>
                <a:tab pos="3230563" algn="l"/>
              </a:tabLst>
            </a:pPr>
            <a:endPara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Picture 2" descr="https://www.probation.gov.ua/storage/app/resources/resize/1920_1080_0_0_auto/img_be914ff9cc811e2df786b888233d0302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01" t="18852" r="31736" b="16309"/>
          <a:stretch/>
        </p:blipFill>
        <p:spPr bwMode="auto">
          <a:xfrm>
            <a:off x="6123710" y="5754081"/>
            <a:ext cx="761997" cy="735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itle 1"/>
          <p:cNvSpPr txBox="1">
            <a:spLocks/>
          </p:cNvSpPr>
          <p:nvPr/>
        </p:nvSpPr>
        <p:spPr>
          <a:xfrm>
            <a:off x="1" y="0"/>
            <a:ext cx="9235609" cy="1199093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ctr" defTabSz="456978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гендерного аудиту</a:t>
            </a:r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973393" y="1744333"/>
            <a:ext cx="7683909" cy="3712569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342732" indent="-342732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588" indent="-285610" algn="l" defTabSz="456978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442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419" indent="-228488" algn="l" defTabSz="456978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396" indent="-228488" algn="l" defTabSz="456978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373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349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326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304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§"/>
            </a:pPr>
            <a:r>
              <a:rPr lang="ru-RU" sz="9800" dirty="0" err="1" smtClean="0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sz="9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800" dirty="0">
                <a:latin typeface="Times New Roman" pitchFamily="18" charset="0"/>
                <a:cs typeface="Times New Roman" pitchFamily="18" charset="0"/>
              </a:rPr>
              <a:t>стану </a:t>
            </a:r>
            <a:r>
              <a:rPr lang="ru-RU" sz="98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9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800" dirty="0" err="1">
                <a:latin typeface="Times New Roman" pitchFamily="18" charset="0"/>
                <a:cs typeface="Times New Roman" pitchFamily="18" charset="0"/>
              </a:rPr>
              <a:t>рівних</a:t>
            </a:r>
            <a:r>
              <a:rPr lang="ru-RU" sz="9800" dirty="0">
                <a:latin typeface="Times New Roman" pitchFamily="18" charset="0"/>
                <a:cs typeface="Times New Roman" pitchFamily="18" charset="0"/>
              </a:rPr>
              <a:t> прав та </a:t>
            </a:r>
            <a:r>
              <a:rPr lang="ru-RU" sz="9800" dirty="0" err="1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sz="9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800" dirty="0" err="1">
                <a:latin typeface="Times New Roman" pitchFamily="18" charset="0"/>
                <a:cs typeface="Times New Roman" pitchFamily="18" charset="0"/>
              </a:rPr>
              <a:t>жінок</a:t>
            </a:r>
            <a:r>
              <a:rPr lang="ru-RU" sz="98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9800" dirty="0" err="1" smtClean="0">
                <a:latin typeface="Times New Roman" pitchFamily="18" charset="0"/>
                <a:cs typeface="Times New Roman" pitchFamily="18" charset="0"/>
              </a:rPr>
              <a:t>чоловіків</a:t>
            </a:r>
            <a:endParaRPr lang="ru-RU" sz="9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endParaRPr lang="ru-RU" sz="9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9800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9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800" dirty="0" err="1">
                <a:latin typeface="Times New Roman" pitchFamily="18" charset="0"/>
                <a:cs typeface="Times New Roman" pitchFamily="18" charset="0"/>
              </a:rPr>
              <a:t>внутрішніх</a:t>
            </a:r>
            <a:r>
              <a:rPr lang="ru-RU" sz="9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800" dirty="0" err="1">
                <a:latin typeface="Times New Roman" pitchFamily="18" charset="0"/>
                <a:cs typeface="Times New Roman" pitchFamily="18" charset="0"/>
              </a:rPr>
              <a:t>управлінських</a:t>
            </a:r>
            <a:r>
              <a:rPr lang="ru-RU" sz="9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800" dirty="0" err="1" smtClean="0">
                <a:latin typeface="Times New Roman" pitchFamily="18" charset="0"/>
                <a:cs typeface="Times New Roman" pitchFamily="18" charset="0"/>
              </a:rPr>
              <a:t>процесів</a:t>
            </a:r>
            <a:endParaRPr lang="ru-RU" sz="9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endParaRPr lang="ru-RU" sz="9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9800" dirty="0" err="1" smtClean="0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9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800" dirty="0" err="1">
                <a:latin typeface="Times New Roman" pitchFamily="18" charset="0"/>
                <a:cs typeface="Times New Roman" pitchFamily="18" charset="0"/>
              </a:rPr>
              <a:t>можливих</a:t>
            </a:r>
            <a:r>
              <a:rPr lang="ru-RU" sz="9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800" dirty="0" err="1">
                <a:latin typeface="Times New Roman" pitchFamily="18" charset="0"/>
                <a:cs typeface="Times New Roman" pitchFamily="18" charset="0"/>
              </a:rPr>
              <a:t>гендерних</a:t>
            </a:r>
            <a:r>
              <a:rPr lang="ru-RU" sz="9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800" dirty="0" err="1">
                <a:latin typeface="Times New Roman" pitchFamily="18" charset="0"/>
                <a:cs typeface="Times New Roman" pitchFamily="18" charset="0"/>
              </a:rPr>
              <a:t>розривів</a:t>
            </a:r>
            <a:r>
              <a:rPr lang="ru-RU" sz="9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9800" dirty="0" err="1">
                <a:latin typeface="Times New Roman" pitchFamily="18" charset="0"/>
                <a:cs typeface="Times New Roman" pitchFamily="18" charset="0"/>
              </a:rPr>
              <a:t>кадровій</a:t>
            </a:r>
            <a:r>
              <a:rPr lang="ru-RU" sz="9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800" dirty="0" err="1">
                <a:latin typeface="Times New Roman" pitchFamily="18" charset="0"/>
                <a:cs typeface="Times New Roman" pitchFamily="18" charset="0"/>
              </a:rPr>
              <a:t>політиці</a:t>
            </a:r>
            <a:r>
              <a:rPr lang="ru-RU" sz="9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9800" dirty="0" err="1">
                <a:latin typeface="Times New Roman" pitchFamily="18" charset="0"/>
                <a:cs typeface="Times New Roman" pitchFamily="18" charset="0"/>
              </a:rPr>
              <a:t>оплаті</a:t>
            </a:r>
            <a:r>
              <a:rPr lang="ru-RU" sz="9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800" dirty="0" err="1" smtClean="0">
                <a:latin typeface="Times New Roman" pitchFamily="18" charset="0"/>
                <a:cs typeface="Times New Roman" pitchFamily="18" charset="0"/>
              </a:rPr>
              <a:t>праці</a:t>
            </a:r>
            <a:endParaRPr lang="ru-RU" sz="9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endParaRPr lang="ru-RU" sz="9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9800" dirty="0" err="1" smtClean="0">
                <a:latin typeface="Times New Roman" pitchFamily="18" charset="0"/>
                <a:cs typeface="Times New Roman" pitchFamily="18" charset="0"/>
              </a:rPr>
              <a:t>підготовка</a:t>
            </a:r>
            <a:r>
              <a:rPr lang="ru-RU" sz="9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800" dirty="0" err="1">
                <a:latin typeface="Times New Roman" pitchFamily="18" charset="0"/>
                <a:cs typeface="Times New Roman" pitchFamily="18" charset="0"/>
              </a:rPr>
              <a:t>рекомендацій</a:t>
            </a:r>
            <a:r>
              <a:rPr lang="ru-RU" sz="98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98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9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800" dirty="0" err="1">
                <a:latin typeface="Times New Roman" pitchFamily="18" charset="0"/>
                <a:cs typeface="Times New Roman" pitchFamily="18" charset="0"/>
              </a:rPr>
              <a:t>гендерної</a:t>
            </a:r>
            <a:r>
              <a:rPr lang="ru-RU" sz="9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800" dirty="0" err="1"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9800" dirty="0">
                <a:latin typeface="Times New Roman" pitchFamily="18" charset="0"/>
                <a:cs typeface="Times New Roman" pitchFamily="18" charset="0"/>
              </a:rPr>
              <a:t> установи</a:t>
            </a:r>
          </a:p>
          <a:p>
            <a:pPr marL="0" indent="0" algn="ctr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18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xmlns="" id="{D7351517-7D71-4B46-8BA5-95986FA7D74A}"/>
              </a:ext>
            </a:extLst>
          </p:cNvPr>
          <p:cNvSpPr/>
          <p:nvPr/>
        </p:nvSpPr>
        <p:spPr>
          <a:xfrm>
            <a:off x="0" y="0"/>
            <a:ext cx="9235610" cy="6872748"/>
          </a:xfrm>
          <a:prstGeom prst="rect">
            <a:avLst/>
          </a:prstGeom>
          <a:solidFill>
            <a:srgbClr val="D7EBFF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46570" tIns="23285" rIns="46570" bIns="23285" rtlCol="0" anchor="ctr"/>
          <a:lstStyle/>
          <a:p>
            <a:pPr algn="ctr"/>
            <a:endParaRPr lang="uk-UA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4"/>
          <p:cNvSpPr/>
          <p:nvPr/>
        </p:nvSpPr>
        <p:spPr>
          <a:xfrm>
            <a:off x="0" y="6248401"/>
            <a:ext cx="9235610" cy="609600"/>
          </a:xfrm>
          <a:custGeom>
            <a:avLst/>
            <a:gdLst/>
            <a:ahLst/>
            <a:cxnLst/>
            <a:rect l="l" t="t" r="r" b="b"/>
            <a:pathLst>
              <a:path w="20104100" h="1026159">
                <a:moveTo>
                  <a:pt x="0" y="0"/>
                </a:moveTo>
                <a:lnTo>
                  <a:pt x="20104099" y="0"/>
                </a:lnTo>
                <a:lnTo>
                  <a:pt x="20104099" y="1026146"/>
                </a:lnTo>
                <a:lnTo>
                  <a:pt x="0" y="1026146"/>
                </a:lnTo>
                <a:lnTo>
                  <a:pt x="0" y="0"/>
                </a:lnTo>
                <a:close/>
              </a:path>
            </a:pathLst>
          </a:custGeom>
          <a:solidFill>
            <a:srgbClr val="162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4">
            <a:extLst>
              <a:ext uri="{FF2B5EF4-FFF2-40B4-BE49-F238E27FC236}">
                <a16:creationId xmlns="" xmlns:a16="http://schemas.microsoft.com/office/drawing/2014/main" id="{9DA8E52B-5622-44E5-8676-25541F1EE0CF}"/>
              </a:ext>
            </a:extLst>
          </p:cNvPr>
          <p:cNvSpPr/>
          <p:nvPr/>
        </p:nvSpPr>
        <p:spPr>
          <a:xfrm>
            <a:off x="5604387" y="5574890"/>
            <a:ext cx="3631223" cy="973526"/>
          </a:xfrm>
          <a:custGeom>
            <a:avLst/>
            <a:gdLst/>
            <a:ahLst/>
            <a:cxnLst/>
            <a:rect l="l" t="t" r="r" b="b"/>
            <a:pathLst>
              <a:path w="8502650" h="2094229">
                <a:moveTo>
                  <a:pt x="8502643" y="0"/>
                </a:moveTo>
                <a:lnTo>
                  <a:pt x="832280" y="0"/>
                </a:lnTo>
                <a:lnTo>
                  <a:pt x="780482" y="8197"/>
                </a:lnTo>
                <a:lnTo>
                  <a:pt x="734737" y="31324"/>
                </a:lnTo>
                <a:lnTo>
                  <a:pt x="698111" y="67186"/>
                </a:lnTo>
                <a:lnTo>
                  <a:pt x="673670" y="113585"/>
                </a:lnTo>
                <a:lnTo>
                  <a:pt x="0" y="2094177"/>
                </a:lnTo>
                <a:lnTo>
                  <a:pt x="8502643" y="2094177"/>
                </a:lnTo>
                <a:lnTo>
                  <a:pt x="8502643" y="0"/>
                </a:lnTo>
                <a:close/>
              </a:path>
            </a:pathLst>
          </a:custGeom>
          <a:solidFill>
            <a:srgbClr val="162034"/>
          </a:solidFill>
        </p:spPr>
        <p:txBody>
          <a:bodyPr wrap="square" lIns="0" tIns="0" rIns="0" bIns="0" rtlCol="0"/>
          <a:lstStyle/>
          <a:p>
            <a:pPr algn="ctr"/>
            <a:endParaRPr lang="uk-UA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tabLst>
                <a:tab pos="3052763" algn="l"/>
                <a:tab pos="3230563" algn="l"/>
              </a:tabLst>
            </a:pPr>
            <a:endPara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19238">
              <a:tabLst>
                <a:tab pos="3052763" algn="l"/>
                <a:tab pos="3230563" algn="l"/>
              </a:tabLst>
            </a:pPr>
            <a:r>
              <a:rPr lang="uk-UA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Державна </a:t>
            </a: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установа </a:t>
            </a:r>
          </a:p>
          <a:p>
            <a:pPr marL="1519238">
              <a:tabLst>
                <a:tab pos="3052763" algn="l"/>
                <a:tab pos="3230563" algn="l"/>
              </a:tabLst>
            </a:pP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«Центр </a:t>
            </a:r>
            <a:r>
              <a:rPr lang="uk-UA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пробації</a:t>
            </a: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88900" algn="r">
              <a:tabLst>
                <a:tab pos="3052763" algn="l"/>
                <a:tab pos="3230563" algn="l"/>
              </a:tabLst>
            </a:pPr>
            <a:endPara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Picture 2" descr="https://www.probation.gov.ua/storage/app/resources/resize/1920_1080_0_0_auto/img_be914ff9cc811e2df786b888233d0302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01" t="18852" r="31736" b="16309"/>
          <a:stretch/>
        </p:blipFill>
        <p:spPr bwMode="auto">
          <a:xfrm>
            <a:off x="6123710" y="5754081"/>
            <a:ext cx="761997" cy="735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itle 1"/>
          <p:cNvSpPr txBox="1">
            <a:spLocks/>
          </p:cNvSpPr>
          <p:nvPr/>
        </p:nvSpPr>
        <p:spPr>
          <a:xfrm>
            <a:off x="19987" y="17157"/>
            <a:ext cx="9043880" cy="1199093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ctr" defTabSz="456978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Методологія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1551701" y="1744332"/>
            <a:ext cx="7683909" cy="3565087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342732" indent="-342732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588" indent="-285610" algn="l" defTabSz="456978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442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419" indent="-228488" algn="l" defTabSz="456978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396" indent="-228488" algn="l" defTabSz="456978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373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349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326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304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§"/>
            </a:pP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внутрішніх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нормативних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документів</a:t>
            </a:r>
            <a:endParaRPr lang="ru-RU" sz="9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endParaRPr lang="ru-RU" sz="9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Статистичний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кадрових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даних</a:t>
            </a:r>
            <a:endParaRPr lang="ru-RU" sz="9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endParaRPr lang="ru-RU" sz="9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оплати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праці</a:t>
            </a:r>
            <a:endParaRPr lang="ru-RU" sz="9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endParaRPr lang="ru-RU" sz="9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Анонімне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онлайн‑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працівників</a:t>
            </a:r>
            <a:endParaRPr lang="ru-RU" sz="9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endParaRPr lang="ru-RU" sz="9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Методичних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рекомендацій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Мінсоцполітики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№448</a:t>
            </a:r>
          </a:p>
          <a:p>
            <a:pPr marL="0" indent="0" algn="ctr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32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xmlns="" id="{D7351517-7D71-4B46-8BA5-95986FA7D74A}"/>
              </a:ext>
            </a:extLst>
          </p:cNvPr>
          <p:cNvSpPr/>
          <p:nvPr/>
        </p:nvSpPr>
        <p:spPr>
          <a:xfrm>
            <a:off x="0" y="0"/>
            <a:ext cx="9235610" cy="6872748"/>
          </a:xfrm>
          <a:prstGeom prst="rect">
            <a:avLst/>
          </a:prstGeom>
          <a:solidFill>
            <a:srgbClr val="D7EBFF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46570" tIns="23285" rIns="46570" bIns="23285" rtlCol="0" anchor="ctr"/>
          <a:lstStyle/>
          <a:p>
            <a:pPr algn="ctr"/>
            <a:endParaRPr lang="uk-UA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4"/>
          <p:cNvSpPr/>
          <p:nvPr/>
        </p:nvSpPr>
        <p:spPr>
          <a:xfrm>
            <a:off x="0" y="6248401"/>
            <a:ext cx="9235610" cy="609600"/>
          </a:xfrm>
          <a:custGeom>
            <a:avLst/>
            <a:gdLst/>
            <a:ahLst/>
            <a:cxnLst/>
            <a:rect l="l" t="t" r="r" b="b"/>
            <a:pathLst>
              <a:path w="20104100" h="1026159">
                <a:moveTo>
                  <a:pt x="0" y="0"/>
                </a:moveTo>
                <a:lnTo>
                  <a:pt x="20104099" y="0"/>
                </a:lnTo>
                <a:lnTo>
                  <a:pt x="20104099" y="1026146"/>
                </a:lnTo>
                <a:lnTo>
                  <a:pt x="0" y="1026146"/>
                </a:lnTo>
                <a:lnTo>
                  <a:pt x="0" y="0"/>
                </a:lnTo>
                <a:close/>
              </a:path>
            </a:pathLst>
          </a:custGeom>
          <a:solidFill>
            <a:srgbClr val="162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4">
            <a:extLst>
              <a:ext uri="{FF2B5EF4-FFF2-40B4-BE49-F238E27FC236}">
                <a16:creationId xmlns="" xmlns:a16="http://schemas.microsoft.com/office/drawing/2014/main" id="{9DA8E52B-5622-44E5-8676-25541F1EE0CF}"/>
              </a:ext>
            </a:extLst>
          </p:cNvPr>
          <p:cNvSpPr/>
          <p:nvPr/>
        </p:nvSpPr>
        <p:spPr>
          <a:xfrm>
            <a:off x="5604387" y="5574890"/>
            <a:ext cx="3631223" cy="973526"/>
          </a:xfrm>
          <a:custGeom>
            <a:avLst/>
            <a:gdLst/>
            <a:ahLst/>
            <a:cxnLst/>
            <a:rect l="l" t="t" r="r" b="b"/>
            <a:pathLst>
              <a:path w="8502650" h="2094229">
                <a:moveTo>
                  <a:pt x="8502643" y="0"/>
                </a:moveTo>
                <a:lnTo>
                  <a:pt x="832280" y="0"/>
                </a:lnTo>
                <a:lnTo>
                  <a:pt x="780482" y="8197"/>
                </a:lnTo>
                <a:lnTo>
                  <a:pt x="734737" y="31324"/>
                </a:lnTo>
                <a:lnTo>
                  <a:pt x="698111" y="67186"/>
                </a:lnTo>
                <a:lnTo>
                  <a:pt x="673670" y="113585"/>
                </a:lnTo>
                <a:lnTo>
                  <a:pt x="0" y="2094177"/>
                </a:lnTo>
                <a:lnTo>
                  <a:pt x="8502643" y="2094177"/>
                </a:lnTo>
                <a:lnTo>
                  <a:pt x="8502643" y="0"/>
                </a:lnTo>
                <a:close/>
              </a:path>
            </a:pathLst>
          </a:custGeom>
          <a:solidFill>
            <a:srgbClr val="162034"/>
          </a:solidFill>
        </p:spPr>
        <p:txBody>
          <a:bodyPr wrap="square" lIns="0" tIns="0" rIns="0" bIns="0" rtlCol="0"/>
          <a:lstStyle/>
          <a:p>
            <a:pPr algn="ctr"/>
            <a:endParaRPr lang="uk-UA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tabLst>
                <a:tab pos="3052763" algn="l"/>
                <a:tab pos="3230563" algn="l"/>
              </a:tabLst>
            </a:pPr>
            <a:endPara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19238">
              <a:tabLst>
                <a:tab pos="3052763" algn="l"/>
                <a:tab pos="3230563" algn="l"/>
              </a:tabLst>
            </a:pPr>
            <a:r>
              <a:rPr lang="uk-UA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Державна </a:t>
            </a: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установа </a:t>
            </a:r>
          </a:p>
          <a:p>
            <a:pPr marL="1519238">
              <a:tabLst>
                <a:tab pos="3052763" algn="l"/>
                <a:tab pos="3230563" algn="l"/>
              </a:tabLst>
            </a:pP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«Центр </a:t>
            </a:r>
            <a:r>
              <a:rPr lang="uk-UA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пробації</a:t>
            </a: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88900" algn="r">
              <a:tabLst>
                <a:tab pos="3052763" algn="l"/>
                <a:tab pos="3230563" algn="l"/>
              </a:tabLst>
            </a:pPr>
            <a:endPara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Picture 2" descr="https://www.probation.gov.ua/storage/app/resources/resize/1920_1080_0_0_auto/img_be914ff9cc811e2df786b888233d0302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01" t="18852" r="31736" b="16309"/>
          <a:stretch/>
        </p:blipFill>
        <p:spPr bwMode="auto">
          <a:xfrm>
            <a:off x="6123710" y="5754081"/>
            <a:ext cx="761997" cy="735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itle 1"/>
          <p:cNvSpPr txBox="1">
            <a:spLocks/>
          </p:cNvSpPr>
          <p:nvPr/>
        </p:nvSpPr>
        <p:spPr>
          <a:xfrm>
            <a:off x="19987" y="17157"/>
            <a:ext cx="9043880" cy="1199093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ctr" defTabSz="456978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Кадровий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потенціал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1551701" y="1744332"/>
            <a:ext cx="7683909" cy="3565087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342732" indent="-342732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588" indent="-285610" algn="l" defTabSz="456978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442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419" indent="-228488" algn="l" defTabSz="456978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396" indent="-228488" algn="l" defTabSz="456978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373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349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326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304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§"/>
            </a:pP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Фактична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чисельність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персоналу – 105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endParaRPr lang="ru-RU" sz="9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9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Жінки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більшість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апарату</a:t>
            </a:r>
            <a:endParaRPr lang="ru-RU" sz="9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9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Керівні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посади: 52,3% –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жінки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, 47,7% –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чоловіки</a:t>
            </a:r>
            <a:endParaRPr lang="ru-RU" sz="9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9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Відсутні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ознаки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вертикальної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гендерної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сегрегації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29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xmlns="" id="{D7351517-7D71-4B46-8BA5-95986FA7D74A}"/>
              </a:ext>
            </a:extLst>
          </p:cNvPr>
          <p:cNvSpPr/>
          <p:nvPr/>
        </p:nvSpPr>
        <p:spPr>
          <a:xfrm>
            <a:off x="0" y="0"/>
            <a:ext cx="9235610" cy="6872748"/>
          </a:xfrm>
          <a:prstGeom prst="rect">
            <a:avLst/>
          </a:prstGeom>
          <a:solidFill>
            <a:srgbClr val="D7EBFF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46570" tIns="23285" rIns="46570" bIns="23285" rtlCol="0" anchor="ctr"/>
          <a:lstStyle/>
          <a:p>
            <a:pPr algn="ctr"/>
            <a:endParaRPr lang="uk-UA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4"/>
          <p:cNvSpPr/>
          <p:nvPr/>
        </p:nvSpPr>
        <p:spPr>
          <a:xfrm>
            <a:off x="0" y="6248401"/>
            <a:ext cx="9235610" cy="609600"/>
          </a:xfrm>
          <a:custGeom>
            <a:avLst/>
            <a:gdLst/>
            <a:ahLst/>
            <a:cxnLst/>
            <a:rect l="l" t="t" r="r" b="b"/>
            <a:pathLst>
              <a:path w="20104100" h="1026159">
                <a:moveTo>
                  <a:pt x="0" y="0"/>
                </a:moveTo>
                <a:lnTo>
                  <a:pt x="20104099" y="0"/>
                </a:lnTo>
                <a:lnTo>
                  <a:pt x="20104099" y="1026146"/>
                </a:lnTo>
                <a:lnTo>
                  <a:pt x="0" y="1026146"/>
                </a:lnTo>
                <a:lnTo>
                  <a:pt x="0" y="0"/>
                </a:lnTo>
                <a:close/>
              </a:path>
            </a:pathLst>
          </a:custGeom>
          <a:solidFill>
            <a:srgbClr val="162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4">
            <a:extLst>
              <a:ext uri="{FF2B5EF4-FFF2-40B4-BE49-F238E27FC236}">
                <a16:creationId xmlns="" xmlns:a16="http://schemas.microsoft.com/office/drawing/2014/main" id="{9DA8E52B-5622-44E5-8676-25541F1EE0CF}"/>
              </a:ext>
            </a:extLst>
          </p:cNvPr>
          <p:cNvSpPr/>
          <p:nvPr/>
        </p:nvSpPr>
        <p:spPr>
          <a:xfrm>
            <a:off x="5604387" y="5574890"/>
            <a:ext cx="3631223" cy="973526"/>
          </a:xfrm>
          <a:custGeom>
            <a:avLst/>
            <a:gdLst/>
            <a:ahLst/>
            <a:cxnLst/>
            <a:rect l="l" t="t" r="r" b="b"/>
            <a:pathLst>
              <a:path w="8502650" h="2094229">
                <a:moveTo>
                  <a:pt x="8502643" y="0"/>
                </a:moveTo>
                <a:lnTo>
                  <a:pt x="832280" y="0"/>
                </a:lnTo>
                <a:lnTo>
                  <a:pt x="780482" y="8197"/>
                </a:lnTo>
                <a:lnTo>
                  <a:pt x="734737" y="31324"/>
                </a:lnTo>
                <a:lnTo>
                  <a:pt x="698111" y="67186"/>
                </a:lnTo>
                <a:lnTo>
                  <a:pt x="673670" y="113585"/>
                </a:lnTo>
                <a:lnTo>
                  <a:pt x="0" y="2094177"/>
                </a:lnTo>
                <a:lnTo>
                  <a:pt x="8502643" y="2094177"/>
                </a:lnTo>
                <a:lnTo>
                  <a:pt x="8502643" y="0"/>
                </a:lnTo>
                <a:close/>
              </a:path>
            </a:pathLst>
          </a:custGeom>
          <a:solidFill>
            <a:srgbClr val="162034"/>
          </a:solidFill>
        </p:spPr>
        <p:txBody>
          <a:bodyPr wrap="square" lIns="0" tIns="0" rIns="0" bIns="0" rtlCol="0"/>
          <a:lstStyle/>
          <a:p>
            <a:pPr algn="ctr"/>
            <a:endParaRPr lang="uk-UA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tabLst>
                <a:tab pos="3052763" algn="l"/>
                <a:tab pos="3230563" algn="l"/>
              </a:tabLst>
            </a:pPr>
            <a:endPara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19238">
              <a:tabLst>
                <a:tab pos="3052763" algn="l"/>
                <a:tab pos="3230563" algn="l"/>
              </a:tabLst>
            </a:pPr>
            <a:r>
              <a:rPr lang="uk-UA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Державна </a:t>
            </a: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установа </a:t>
            </a:r>
          </a:p>
          <a:p>
            <a:pPr marL="1519238">
              <a:tabLst>
                <a:tab pos="3052763" algn="l"/>
                <a:tab pos="3230563" algn="l"/>
              </a:tabLst>
            </a:pP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«Центр </a:t>
            </a:r>
            <a:r>
              <a:rPr lang="uk-UA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пробації</a:t>
            </a: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88900" algn="r">
              <a:tabLst>
                <a:tab pos="3052763" algn="l"/>
                <a:tab pos="3230563" algn="l"/>
              </a:tabLst>
            </a:pPr>
            <a:endPara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Picture 2" descr="https://www.probation.gov.ua/storage/app/resources/resize/1920_1080_0_0_auto/img_be914ff9cc811e2df786b888233d0302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01" t="18852" r="31736" b="16309"/>
          <a:stretch/>
        </p:blipFill>
        <p:spPr bwMode="auto">
          <a:xfrm>
            <a:off x="6123710" y="5754081"/>
            <a:ext cx="761997" cy="735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itle 1"/>
          <p:cNvSpPr txBox="1">
            <a:spLocks/>
          </p:cNvSpPr>
          <p:nvPr/>
        </p:nvSpPr>
        <p:spPr>
          <a:xfrm>
            <a:off x="19987" y="17157"/>
            <a:ext cx="9043880" cy="1199093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ctr" defTabSz="456978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оплати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праці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1551701" y="1744332"/>
            <a:ext cx="7683909" cy="3565087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342732" indent="-342732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588" indent="-285610" algn="l" defTabSz="456978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442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419" indent="-228488" algn="l" defTabSz="456978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396" indent="-228488" algn="l" defTabSz="456978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373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349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326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304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§"/>
            </a:pP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Посадові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оклади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встановлені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централізовано</a:t>
            </a:r>
            <a:endParaRPr lang="ru-RU" sz="9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9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Однакові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оплати для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жінок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чоловіків</a:t>
            </a:r>
            <a:endParaRPr lang="ru-RU" sz="9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9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Системного 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гендерного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розриву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оплаті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виявлено</a:t>
            </a:r>
            <a:endParaRPr lang="ru-RU" sz="9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9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Відмінності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пояснюються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надбавкою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складність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напруженість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роботі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преміювання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додаткових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обов’язків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44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xmlns="" id="{D7351517-7D71-4B46-8BA5-95986FA7D74A}"/>
              </a:ext>
            </a:extLst>
          </p:cNvPr>
          <p:cNvSpPr/>
          <p:nvPr/>
        </p:nvSpPr>
        <p:spPr>
          <a:xfrm>
            <a:off x="0" y="0"/>
            <a:ext cx="9235610" cy="6872748"/>
          </a:xfrm>
          <a:prstGeom prst="rect">
            <a:avLst/>
          </a:prstGeom>
          <a:solidFill>
            <a:srgbClr val="D7EBFF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46570" tIns="23285" rIns="46570" bIns="23285" rtlCol="0" anchor="ctr"/>
          <a:lstStyle/>
          <a:p>
            <a:pPr algn="ctr"/>
            <a:endParaRPr lang="uk-UA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4"/>
          <p:cNvSpPr/>
          <p:nvPr/>
        </p:nvSpPr>
        <p:spPr>
          <a:xfrm>
            <a:off x="0" y="6248401"/>
            <a:ext cx="9235610" cy="609600"/>
          </a:xfrm>
          <a:custGeom>
            <a:avLst/>
            <a:gdLst/>
            <a:ahLst/>
            <a:cxnLst/>
            <a:rect l="l" t="t" r="r" b="b"/>
            <a:pathLst>
              <a:path w="20104100" h="1026159">
                <a:moveTo>
                  <a:pt x="0" y="0"/>
                </a:moveTo>
                <a:lnTo>
                  <a:pt x="20104099" y="0"/>
                </a:lnTo>
                <a:lnTo>
                  <a:pt x="20104099" y="1026146"/>
                </a:lnTo>
                <a:lnTo>
                  <a:pt x="0" y="1026146"/>
                </a:lnTo>
                <a:lnTo>
                  <a:pt x="0" y="0"/>
                </a:lnTo>
                <a:close/>
              </a:path>
            </a:pathLst>
          </a:custGeom>
          <a:solidFill>
            <a:srgbClr val="162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4">
            <a:extLst>
              <a:ext uri="{FF2B5EF4-FFF2-40B4-BE49-F238E27FC236}">
                <a16:creationId xmlns="" xmlns:a16="http://schemas.microsoft.com/office/drawing/2014/main" id="{9DA8E52B-5622-44E5-8676-25541F1EE0CF}"/>
              </a:ext>
            </a:extLst>
          </p:cNvPr>
          <p:cNvSpPr/>
          <p:nvPr/>
        </p:nvSpPr>
        <p:spPr>
          <a:xfrm>
            <a:off x="5604387" y="5574890"/>
            <a:ext cx="3631223" cy="973526"/>
          </a:xfrm>
          <a:custGeom>
            <a:avLst/>
            <a:gdLst/>
            <a:ahLst/>
            <a:cxnLst/>
            <a:rect l="l" t="t" r="r" b="b"/>
            <a:pathLst>
              <a:path w="8502650" h="2094229">
                <a:moveTo>
                  <a:pt x="8502643" y="0"/>
                </a:moveTo>
                <a:lnTo>
                  <a:pt x="832280" y="0"/>
                </a:lnTo>
                <a:lnTo>
                  <a:pt x="780482" y="8197"/>
                </a:lnTo>
                <a:lnTo>
                  <a:pt x="734737" y="31324"/>
                </a:lnTo>
                <a:lnTo>
                  <a:pt x="698111" y="67186"/>
                </a:lnTo>
                <a:lnTo>
                  <a:pt x="673670" y="113585"/>
                </a:lnTo>
                <a:lnTo>
                  <a:pt x="0" y="2094177"/>
                </a:lnTo>
                <a:lnTo>
                  <a:pt x="8502643" y="2094177"/>
                </a:lnTo>
                <a:lnTo>
                  <a:pt x="8502643" y="0"/>
                </a:lnTo>
                <a:close/>
              </a:path>
            </a:pathLst>
          </a:custGeom>
          <a:solidFill>
            <a:srgbClr val="162034"/>
          </a:solidFill>
        </p:spPr>
        <p:txBody>
          <a:bodyPr wrap="square" lIns="0" tIns="0" rIns="0" bIns="0" rtlCol="0"/>
          <a:lstStyle/>
          <a:p>
            <a:pPr algn="ctr"/>
            <a:endParaRPr lang="uk-UA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tabLst>
                <a:tab pos="3052763" algn="l"/>
                <a:tab pos="3230563" algn="l"/>
              </a:tabLst>
            </a:pPr>
            <a:endPara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19238">
              <a:tabLst>
                <a:tab pos="3052763" algn="l"/>
                <a:tab pos="3230563" algn="l"/>
              </a:tabLst>
            </a:pPr>
            <a:r>
              <a:rPr lang="uk-UA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Державна </a:t>
            </a: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установа </a:t>
            </a:r>
          </a:p>
          <a:p>
            <a:pPr marL="1519238">
              <a:tabLst>
                <a:tab pos="3052763" algn="l"/>
                <a:tab pos="3230563" algn="l"/>
              </a:tabLst>
            </a:pP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«Центр </a:t>
            </a:r>
            <a:r>
              <a:rPr lang="uk-UA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пробації</a:t>
            </a: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88900" algn="r">
              <a:tabLst>
                <a:tab pos="3052763" algn="l"/>
                <a:tab pos="3230563" algn="l"/>
              </a:tabLst>
            </a:pPr>
            <a:endPara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Picture 2" descr="https://www.probation.gov.ua/storage/app/resources/resize/1920_1080_0_0_auto/img_be914ff9cc811e2df786b888233d0302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01" t="18852" r="31736" b="16309"/>
          <a:stretch/>
        </p:blipFill>
        <p:spPr bwMode="auto">
          <a:xfrm>
            <a:off x="6123710" y="5754081"/>
            <a:ext cx="761997" cy="735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itle 1"/>
          <p:cNvSpPr txBox="1">
            <a:spLocks/>
          </p:cNvSpPr>
          <p:nvPr/>
        </p:nvSpPr>
        <p:spPr>
          <a:xfrm>
            <a:off x="19987" y="17157"/>
            <a:ext cx="9043880" cy="1199093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ctr" defTabSz="456978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опитування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працівників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1551701" y="1744332"/>
            <a:ext cx="7683909" cy="3565087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342732" indent="-342732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588" indent="-285610" algn="l" defTabSz="456978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442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419" indent="-228488" algn="l" defTabSz="456978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396" indent="-228488" algn="l" defTabSz="456978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373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349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326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304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§"/>
            </a:pP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Опитано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60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анонімно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endParaRPr lang="ru-RU" sz="9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Більшість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вважає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оплату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справедливою</a:t>
            </a:r>
          </a:p>
          <a:p>
            <a:pPr marL="0" indent="0">
              <a:buNone/>
            </a:pPr>
            <a:endParaRPr lang="ru-RU" sz="9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Високий</a:t>
            </a: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 smtClean="0">
                <a:latin typeface="Times New Roman" pitchFamily="18" charset="0"/>
                <a:cs typeface="Times New Roman" pitchFamily="18" charset="0"/>
              </a:rPr>
              <a:t>реалізованості</a:t>
            </a:r>
            <a:endParaRPr lang="ru-RU" sz="9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96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9600" dirty="0" smtClean="0">
                <a:latin typeface="Times New Roman" pitchFamily="18" charset="0"/>
                <a:cs typeface="Times New Roman" pitchFamily="18" charset="0"/>
              </a:rPr>
              <a:t>Потреба 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підвищенні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гендерної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9600" dirty="0" err="1">
                <a:latin typeface="Times New Roman" pitchFamily="18" charset="0"/>
                <a:cs typeface="Times New Roman" pitchFamily="18" charset="0"/>
              </a:rPr>
              <a:t>обізнаності</a:t>
            </a:r>
            <a:r>
              <a:rPr lang="ru-RU" sz="9600" dirty="0">
                <a:latin typeface="Times New Roman" pitchFamily="18" charset="0"/>
                <a:cs typeface="Times New Roman" pitchFamily="18" charset="0"/>
              </a:rPr>
              <a:t> персоналу</a:t>
            </a:r>
          </a:p>
          <a:p>
            <a:pPr marL="0" indent="0" algn="ctr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09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xmlns="" id="{D7351517-7D71-4B46-8BA5-95986FA7D74A}"/>
              </a:ext>
            </a:extLst>
          </p:cNvPr>
          <p:cNvSpPr/>
          <p:nvPr/>
        </p:nvSpPr>
        <p:spPr>
          <a:xfrm>
            <a:off x="0" y="0"/>
            <a:ext cx="9235610" cy="6872748"/>
          </a:xfrm>
          <a:prstGeom prst="rect">
            <a:avLst/>
          </a:prstGeom>
          <a:solidFill>
            <a:srgbClr val="D7EBFF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46570" tIns="23285" rIns="46570" bIns="23285" rtlCol="0" anchor="ctr"/>
          <a:lstStyle/>
          <a:p>
            <a:pPr algn="ctr"/>
            <a:endParaRPr lang="uk-UA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4"/>
          <p:cNvSpPr/>
          <p:nvPr/>
        </p:nvSpPr>
        <p:spPr>
          <a:xfrm>
            <a:off x="0" y="6248401"/>
            <a:ext cx="9235610" cy="609600"/>
          </a:xfrm>
          <a:custGeom>
            <a:avLst/>
            <a:gdLst/>
            <a:ahLst/>
            <a:cxnLst/>
            <a:rect l="l" t="t" r="r" b="b"/>
            <a:pathLst>
              <a:path w="20104100" h="1026159">
                <a:moveTo>
                  <a:pt x="0" y="0"/>
                </a:moveTo>
                <a:lnTo>
                  <a:pt x="20104099" y="0"/>
                </a:lnTo>
                <a:lnTo>
                  <a:pt x="20104099" y="1026146"/>
                </a:lnTo>
                <a:lnTo>
                  <a:pt x="0" y="1026146"/>
                </a:lnTo>
                <a:lnTo>
                  <a:pt x="0" y="0"/>
                </a:lnTo>
                <a:close/>
              </a:path>
            </a:pathLst>
          </a:custGeom>
          <a:solidFill>
            <a:srgbClr val="162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4">
            <a:extLst>
              <a:ext uri="{FF2B5EF4-FFF2-40B4-BE49-F238E27FC236}">
                <a16:creationId xmlns="" xmlns:a16="http://schemas.microsoft.com/office/drawing/2014/main" id="{9DA8E52B-5622-44E5-8676-25541F1EE0CF}"/>
              </a:ext>
            </a:extLst>
          </p:cNvPr>
          <p:cNvSpPr/>
          <p:nvPr/>
        </p:nvSpPr>
        <p:spPr>
          <a:xfrm>
            <a:off x="5604387" y="5574890"/>
            <a:ext cx="3631223" cy="973526"/>
          </a:xfrm>
          <a:custGeom>
            <a:avLst/>
            <a:gdLst/>
            <a:ahLst/>
            <a:cxnLst/>
            <a:rect l="l" t="t" r="r" b="b"/>
            <a:pathLst>
              <a:path w="8502650" h="2094229">
                <a:moveTo>
                  <a:pt x="8502643" y="0"/>
                </a:moveTo>
                <a:lnTo>
                  <a:pt x="832280" y="0"/>
                </a:lnTo>
                <a:lnTo>
                  <a:pt x="780482" y="8197"/>
                </a:lnTo>
                <a:lnTo>
                  <a:pt x="734737" y="31324"/>
                </a:lnTo>
                <a:lnTo>
                  <a:pt x="698111" y="67186"/>
                </a:lnTo>
                <a:lnTo>
                  <a:pt x="673670" y="113585"/>
                </a:lnTo>
                <a:lnTo>
                  <a:pt x="0" y="2094177"/>
                </a:lnTo>
                <a:lnTo>
                  <a:pt x="8502643" y="2094177"/>
                </a:lnTo>
                <a:lnTo>
                  <a:pt x="8502643" y="0"/>
                </a:lnTo>
                <a:close/>
              </a:path>
            </a:pathLst>
          </a:custGeom>
          <a:solidFill>
            <a:srgbClr val="162034"/>
          </a:solidFill>
        </p:spPr>
        <p:txBody>
          <a:bodyPr wrap="square" lIns="0" tIns="0" rIns="0" bIns="0" rtlCol="0"/>
          <a:lstStyle/>
          <a:p>
            <a:pPr algn="ctr"/>
            <a:endParaRPr lang="uk-UA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tabLst>
                <a:tab pos="3052763" algn="l"/>
                <a:tab pos="3230563" algn="l"/>
              </a:tabLst>
            </a:pPr>
            <a:endPara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19238">
              <a:tabLst>
                <a:tab pos="3052763" algn="l"/>
                <a:tab pos="3230563" algn="l"/>
              </a:tabLst>
            </a:pPr>
            <a:r>
              <a:rPr lang="uk-UA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Державна </a:t>
            </a: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установа </a:t>
            </a:r>
          </a:p>
          <a:p>
            <a:pPr marL="1519238">
              <a:tabLst>
                <a:tab pos="3052763" algn="l"/>
                <a:tab pos="3230563" algn="l"/>
              </a:tabLst>
            </a:pP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«Центр </a:t>
            </a:r>
            <a:r>
              <a:rPr lang="uk-UA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пробації</a:t>
            </a: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88900" algn="r">
              <a:tabLst>
                <a:tab pos="3052763" algn="l"/>
                <a:tab pos="3230563" algn="l"/>
              </a:tabLst>
            </a:pPr>
            <a:endPara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Picture 2" descr="https://www.probation.gov.ua/storage/app/resources/resize/1920_1080_0_0_auto/img_be914ff9cc811e2df786b888233d0302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01" t="18852" r="31736" b="16309"/>
          <a:stretch/>
        </p:blipFill>
        <p:spPr bwMode="auto">
          <a:xfrm>
            <a:off x="6123710" y="5754081"/>
            <a:ext cx="761997" cy="735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456978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внутрішніх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документів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017638" y="1600200"/>
            <a:ext cx="7669161" cy="4525963"/>
          </a:xfrm>
          <a:prstGeom prst="rect">
            <a:avLst/>
          </a:prstGeom>
        </p:spPr>
        <p:txBody>
          <a:bodyPr/>
          <a:lstStyle>
            <a:lvl1pPr marL="342732" indent="-342732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588" indent="-285610" algn="l" defTabSz="456978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442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419" indent="-228488" algn="l" defTabSz="456978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396" indent="-228488" algn="l" defTabSz="456978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373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349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326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304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Колективний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договір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містить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розділ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Рівність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недискримінація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Визначено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Уповноваженого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гендерних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питань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Гендерний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компонент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недостатньо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інтегрований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внутрішні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посадові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34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xmlns="" id="{D7351517-7D71-4B46-8BA5-95986FA7D74A}"/>
              </a:ext>
            </a:extLst>
          </p:cNvPr>
          <p:cNvSpPr/>
          <p:nvPr/>
        </p:nvSpPr>
        <p:spPr>
          <a:xfrm>
            <a:off x="0" y="0"/>
            <a:ext cx="9235610" cy="6872748"/>
          </a:xfrm>
          <a:prstGeom prst="rect">
            <a:avLst/>
          </a:prstGeom>
          <a:solidFill>
            <a:srgbClr val="D7EBFF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46570" tIns="23285" rIns="46570" bIns="23285" rtlCol="0" anchor="ctr"/>
          <a:lstStyle/>
          <a:p>
            <a:pPr algn="ctr"/>
            <a:endParaRPr lang="uk-UA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4"/>
          <p:cNvSpPr/>
          <p:nvPr/>
        </p:nvSpPr>
        <p:spPr>
          <a:xfrm>
            <a:off x="0" y="6248401"/>
            <a:ext cx="9235610" cy="609600"/>
          </a:xfrm>
          <a:custGeom>
            <a:avLst/>
            <a:gdLst/>
            <a:ahLst/>
            <a:cxnLst/>
            <a:rect l="l" t="t" r="r" b="b"/>
            <a:pathLst>
              <a:path w="20104100" h="1026159">
                <a:moveTo>
                  <a:pt x="0" y="0"/>
                </a:moveTo>
                <a:lnTo>
                  <a:pt x="20104099" y="0"/>
                </a:lnTo>
                <a:lnTo>
                  <a:pt x="20104099" y="1026146"/>
                </a:lnTo>
                <a:lnTo>
                  <a:pt x="0" y="1026146"/>
                </a:lnTo>
                <a:lnTo>
                  <a:pt x="0" y="0"/>
                </a:lnTo>
                <a:close/>
              </a:path>
            </a:pathLst>
          </a:custGeom>
          <a:solidFill>
            <a:srgbClr val="162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4">
            <a:extLst>
              <a:ext uri="{FF2B5EF4-FFF2-40B4-BE49-F238E27FC236}">
                <a16:creationId xmlns="" xmlns:a16="http://schemas.microsoft.com/office/drawing/2014/main" id="{9DA8E52B-5622-44E5-8676-25541F1EE0CF}"/>
              </a:ext>
            </a:extLst>
          </p:cNvPr>
          <p:cNvSpPr/>
          <p:nvPr/>
        </p:nvSpPr>
        <p:spPr>
          <a:xfrm>
            <a:off x="5604387" y="5574890"/>
            <a:ext cx="3631223" cy="973526"/>
          </a:xfrm>
          <a:custGeom>
            <a:avLst/>
            <a:gdLst/>
            <a:ahLst/>
            <a:cxnLst/>
            <a:rect l="l" t="t" r="r" b="b"/>
            <a:pathLst>
              <a:path w="8502650" h="2094229">
                <a:moveTo>
                  <a:pt x="8502643" y="0"/>
                </a:moveTo>
                <a:lnTo>
                  <a:pt x="832280" y="0"/>
                </a:lnTo>
                <a:lnTo>
                  <a:pt x="780482" y="8197"/>
                </a:lnTo>
                <a:lnTo>
                  <a:pt x="734737" y="31324"/>
                </a:lnTo>
                <a:lnTo>
                  <a:pt x="698111" y="67186"/>
                </a:lnTo>
                <a:lnTo>
                  <a:pt x="673670" y="113585"/>
                </a:lnTo>
                <a:lnTo>
                  <a:pt x="0" y="2094177"/>
                </a:lnTo>
                <a:lnTo>
                  <a:pt x="8502643" y="2094177"/>
                </a:lnTo>
                <a:lnTo>
                  <a:pt x="8502643" y="0"/>
                </a:lnTo>
                <a:close/>
              </a:path>
            </a:pathLst>
          </a:custGeom>
          <a:solidFill>
            <a:srgbClr val="162034"/>
          </a:solidFill>
        </p:spPr>
        <p:txBody>
          <a:bodyPr wrap="square" lIns="0" tIns="0" rIns="0" bIns="0" rtlCol="0"/>
          <a:lstStyle/>
          <a:p>
            <a:pPr algn="ctr"/>
            <a:endParaRPr lang="uk-UA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tabLst>
                <a:tab pos="3052763" algn="l"/>
                <a:tab pos="3230563" algn="l"/>
              </a:tabLst>
            </a:pPr>
            <a:endPara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19238">
              <a:tabLst>
                <a:tab pos="3052763" algn="l"/>
                <a:tab pos="3230563" algn="l"/>
              </a:tabLst>
            </a:pPr>
            <a:r>
              <a:rPr lang="uk-UA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Державна </a:t>
            </a: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установа </a:t>
            </a:r>
          </a:p>
          <a:p>
            <a:pPr marL="1519238">
              <a:tabLst>
                <a:tab pos="3052763" algn="l"/>
                <a:tab pos="3230563" algn="l"/>
              </a:tabLst>
            </a:pP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«Центр </a:t>
            </a:r>
            <a:r>
              <a:rPr lang="uk-UA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пробації</a:t>
            </a: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88900" algn="r">
              <a:tabLst>
                <a:tab pos="3052763" algn="l"/>
                <a:tab pos="3230563" algn="l"/>
              </a:tabLst>
            </a:pPr>
            <a:endPara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Picture 2" descr="https://www.probation.gov.ua/storage/app/resources/resize/1920_1080_0_0_auto/img_be914ff9cc811e2df786b888233d0302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01" t="18852" r="31736" b="16309"/>
          <a:stretch/>
        </p:blipFill>
        <p:spPr bwMode="auto">
          <a:xfrm>
            <a:off x="6123710" y="5754081"/>
            <a:ext cx="761997" cy="735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6978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Ключові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висновки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811159" y="1417638"/>
            <a:ext cx="7875639" cy="4567086"/>
          </a:xfrm>
          <a:prstGeom prst="rect">
            <a:avLst/>
          </a:prstGeom>
        </p:spPr>
        <p:txBody>
          <a:bodyPr/>
          <a:lstStyle>
            <a:lvl1pPr marL="342732" indent="-342732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588" indent="-285610" algn="l" defTabSz="456978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442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419" indent="-228488" algn="l" defTabSz="456978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396" indent="-228488" algn="l" defTabSz="456978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373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349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326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304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§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установи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відповідає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принципам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недискримінації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Забезпечено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рівний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доступ до посад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гарантій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Гендерний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розрив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оплаті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встановлено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Потребує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системна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інтеграція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гендерного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підходу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39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xmlns="" id="{D7351517-7D71-4B46-8BA5-95986FA7D74A}"/>
              </a:ext>
            </a:extLst>
          </p:cNvPr>
          <p:cNvSpPr/>
          <p:nvPr/>
        </p:nvSpPr>
        <p:spPr>
          <a:xfrm>
            <a:off x="0" y="0"/>
            <a:ext cx="9235610" cy="6872748"/>
          </a:xfrm>
          <a:prstGeom prst="rect">
            <a:avLst/>
          </a:prstGeom>
          <a:solidFill>
            <a:srgbClr val="D7EBFF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46570" tIns="23285" rIns="46570" bIns="23285" rtlCol="0" anchor="ctr"/>
          <a:lstStyle/>
          <a:p>
            <a:pPr algn="ctr"/>
            <a:endParaRPr lang="uk-UA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4"/>
          <p:cNvSpPr/>
          <p:nvPr/>
        </p:nvSpPr>
        <p:spPr>
          <a:xfrm>
            <a:off x="0" y="6248401"/>
            <a:ext cx="9235610" cy="609600"/>
          </a:xfrm>
          <a:custGeom>
            <a:avLst/>
            <a:gdLst/>
            <a:ahLst/>
            <a:cxnLst/>
            <a:rect l="l" t="t" r="r" b="b"/>
            <a:pathLst>
              <a:path w="20104100" h="1026159">
                <a:moveTo>
                  <a:pt x="0" y="0"/>
                </a:moveTo>
                <a:lnTo>
                  <a:pt x="20104099" y="0"/>
                </a:lnTo>
                <a:lnTo>
                  <a:pt x="20104099" y="1026146"/>
                </a:lnTo>
                <a:lnTo>
                  <a:pt x="0" y="1026146"/>
                </a:lnTo>
                <a:lnTo>
                  <a:pt x="0" y="0"/>
                </a:lnTo>
                <a:close/>
              </a:path>
            </a:pathLst>
          </a:custGeom>
          <a:solidFill>
            <a:srgbClr val="1620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4">
            <a:extLst>
              <a:ext uri="{FF2B5EF4-FFF2-40B4-BE49-F238E27FC236}">
                <a16:creationId xmlns="" xmlns:a16="http://schemas.microsoft.com/office/drawing/2014/main" id="{9DA8E52B-5622-44E5-8676-25541F1EE0CF}"/>
              </a:ext>
            </a:extLst>
          </p:cNvPr>
          <p:cNvSpPr/>
          <p:nvPr/>
        </p:nvSpPr>
        <p:spPr>
          <a:xfrm>
            <a:off x="5604387" y="5574890"/>
            <a:ext cx="3631223" cy="973526"/>
          </a:xfrm>
          <a:custGeom>
            <a:avLst/>
            <a:gdLst/>
            <a:ahLst/>
            <a:cxnLst/>
            <a:rect l="l" t="t" r="r" b="b"/>
            <a:pathLst>
              <a:path w="8502650" h="2094229">
                <a:moveTo>
                  <a:pt x="8502643" y="0"/>
                </a:moveTo>
                <a:lnTo>
                  <a:pt x="832280" y="0"/>
                </a:lnTo>
                <a:lnTo>
                  <a:pt x="780482" y="8197"/>
                </a:lnTo>
                <a:lnTo>
                  <a:pt x="734737" y="31324"/>
                </a:lnTo>
                <a:lnTo>
                  <a:pt x="698111" y="67186"/>
                </a:lnTo>
                <a:lnTo>
                  <a:pt x="673670" y="113585"/>
                </a:lnTo>
                <a:lnTo>
                  <a:pt x="0" y="2094177"/>
                </a:lnTo>
                <a:lnTo>
                  <a:pt x="8502643" y="2094177"/>
                </a:lnTo>
                <a:lnTo>
                  <a:pt x="8502643" y="0"/>
                </a:lnTo>
                <a:close/>
              </a:path>
            </a:pathLst>
          </a:custGeom>
          <a:solidFill>
            <a:srgbClr val="162034"/>
          </a:solidFill>
        </p:spPr>
        <p:txBody>
          <a:bodyPr wrap="square" lIns="0" tIns="0" rIns="0" bIns="0" rtlCol="0"/>
          <a:lstStyle/>
          <a:p>
            <a:pPr algn="ctr"/>
            <a:endParaRPr lang="uk-UA" sz="1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tabLst>
                <a:tab pos="3052763" algn="l"/>
                <a:tab pos="3230563" algn="l"/>
              </a:tabLst>
            </a:pPr>
            <a:endPara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19238">
              <a:tabLst>
                <a:tab pos="3052763" algn="l"/>
                <a:tab pos="3230563" algn="l"/>
              </a:tabLst>
            </a:pPr>
            <a:r>
              <a:rPr lang="uk-UA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Державна </a:t>
            </a: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установа </a:t>
            </a:r>
          </a:p>
          <a:p>
            <a:pPr marL="1519238">
              <a:tabLst>
                <a:tab pos="3052763" algn="l"/>
                <a:tab pos="3230563" algn="l"/>
              </a:tabLst>
            </a:pP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«Центр </a:t>
            </a:r>
            <a:r>
              <a:rPr lang="uk-UA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пробації</a:t>
            </a:r>
            <a:r>
              <a:rPr lang="uk-U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88900" algn="r">
              <a:tabLst>
                <a:tab pos="3052763" algn="l"/>
                <a:tab pos="3230563" algn="l"/>
              </a:tabLst>
            </a:pPr>
            <a:endParaRPr lang="uk-UA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Picture 2" descr="https://www.probation.gov.ua/storage/app/resources/resize/1920_1080_0_0_auto/img_be914ff9cc811e2df786b888233d0302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01" t="18852" r="31736" b="16309"/>
          <a:stretch/>
        </p:blipFill>
        <p:spPr bwMode="auto">
          <a:xfrm>
            <a:off x="6123710" y="5754081"/>
            <a:ext cx="761997" cy="735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6978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рекомендації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811159" y="1417638"/>
            <a:ext cx="7875639" cy="4567086"/>
          </a:xfrm>
          <a:prstGeom prst="rect">
            <a:avLst/>
          </a:prstGeom>
        </p:spPr>
        <p:txBody>
          <a:bodyPr/>
          <a:lstStyle>
            <a:lvl1pPr marL="342732" indent="-342732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588" indent="-285610" algn="l" defTabSz="456978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442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419" indent="-228488" algn="l" defTabSz="456978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396" indent="-228488" algn="l" defTabSz="456978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373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349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326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4304" indent="-228488" algn="l" defTabSz="45697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§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Інтегрувати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гендерний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внутрішні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нормативні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документи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Запровадити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системний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гендерний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моніторинг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Підвищувати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гендерну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обізнаність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персоналу</a:t>
            </a:r>
          </a:p>
          <a:p>
            <a:pPr marL="0" indent="0">
              <a:buNone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Посилити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роль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Уповноваженого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гендерних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питань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09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323</Words>
  <Application>Microsoft Office PowerPoint</Application>
  <PresentationFormat>Экран (4:3)</PresentationFormat>
  <Paragraphs>125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/>
  <cp:keywords/>
  <dc:description>generated using python-pptx</dc:description>
  <cp:lastModifiedBy>Пользователь Windows</cp:lastModifiedBy>
  <cp:revision>12</cp:revision>
  <dcterms:created xsi:type="dcterms:W3CDTF">2013-01-27T09:14:16Z</dcterms:created>
  <dcterms:modified xsi:type="dcterms:W3CDTF">2026-03-06T08:46:01Z</dcterms:modified>
  <cp:category/>
</cp:coreProperties>
</file>